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61" r:id="rId5"/>
    <p:sldId id="262" r:id="rId6"/>
    <p:sldId id="270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67" y="14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3A538-309B-41BC-9D06-554573C062EC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9E3FF-F182-470A-8A14-E478E6FE4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2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https://www.nytimes.com/interactive/2018/03/07/climate/san-francisco-sinking-land-flooding-climate-change.html?smid=fb-nytimes&amp;smtyp=cur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9E3FF-F182-470A-8A14-E478E6FE45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9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https://bpmsg.com/academic/ahp_calc.php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9E3FF-F182-470A-8A14-E478E6FE45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9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47F7-A4B2-49ED-BE75-31928452A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4BA23-108D-4667-9A65-B4B64D157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2F884-89FA-4286-AF26-1F1AFB48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D15B-1B45-45F3-BACB-018A7736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4F983-7AE2-4FE2-AAAE-AC3C5A4C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2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4F84-4916-4E58-AE38-5A76A204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B8CF4-2B31-4932-A645-C36F0B109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FCE6C-DF33-41DA-A2E7-0C1A9ED66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9F07A-828E-4249-9822-CBF21639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DBFBB-0027-4A3A-9E22-DBE8CBB6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4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A5138-9EAE-40BB-94B5-B32A5E06E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B18D0-8F77-4442-8A19-F9E3CAD9F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14207-54ED-4E2E-A9E6-A3A9211C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14ED1-59C6-41BA-B7D7-9195E19D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7632D-E50B-46DC-B5E7-F9B3BC5C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65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9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0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96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45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7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45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7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937C-0621-422F-AF34-E1F178CE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CC5E-5B46-403F-AFC1-AE8C91A3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BBBF-EF8F-4F62-BB22-74CABDA3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99D90-35E5-437B-B191-863C52F7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47745-C1E2-4587-BBA3-D880335B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30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41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4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9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7CDC-2636-4C2C-B918-FD421232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CB56-912C-4FBA-8F40-8638E7B3C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AD3D-A7B5-4506-9E99-E381C8AC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B96C-FDC7-46EE-A60D-E455A667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4C79F-606C-4070-91B4-22B602DD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7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18D-8B23-46AE-8E11-11404BB8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E585-BCFD-4C19-A5C3-049B6250F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A4C49-2E6B-493F-A4D6-086A6E6C7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29077-8BD3-4BF6-8090-0A474A83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DCE2F-18C9-4B03-ACA1-2CEC2E89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E328C-F9C1-4F25-96DA-124B052B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2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9F8-1FB7-4372-9AA9-E9D7581A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D4BF1-1456-4D0B-8720-86E54063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E01FC-FF77-4342-9C40-474818796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4E0D6-41A4-48B0-8C6D-3B6CEF88F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2FD30-A938-4363-8993-C72B01EC3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5007B-9D66-4A10-8AC7-38B633C3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BBA0D-CC21-43D0-9805-4E8CE3B51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95340-ED99-4545-856B-E1840733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BE85-B6DA-4693-A784-7A255882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30262-4288-43F3-A2A2-A3936C80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34193-E9DA-4272-8F16-B099318F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3CB97-F06C-40B0-8F86-5D34DF0E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125A2-B5B4-4488-9DD3-E4FF5B9D4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86BAF-B358-4F6C-AAB2-F0A79B99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917EA-10BD-411B-9B26-2B4F6B73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5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F8F9-2270-45CE-A21C-EAB9229F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1DD69-623E-4552-8D2C-3A61577B8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3E50F-4340-499B-BBA3-F8382DEFA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9F16D-C603-4C4A-AF7D-F2FCD6A9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3A967-62E1-46D8-B50A-EF66BC39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56270-617E-4196-8BD9-224FF5CE7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5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3C41-3942-406D-867E-AE34D0AF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2651C-8A0E-48E4-A2E3-3738BC440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B758-3660-41B0-B591-E9E12F420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6A77-63EA-46F4-A486-4322E428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760B-84AB-45E8-BB37-B6691D8C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2980E-B78B-4E9D-8B9D-00D640DE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2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C2497-07DA-43F9-BB26-9C1C3D7C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A01B1-05BE-45F5-B439-284C3DB52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40ABD-9EBC-4BBC-AD2F-9DDCD20F3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12F93-28B9-4259-AA17-4DDF04C4D94E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A6159-B722-48BB-9A73-AEAE118D3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D3B8-6882-4B22-863A-77B1280F0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1C180-307B-448F-AA47-61D97A7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8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pmsg.com/academic/ahp_calc.ph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D101-8D5A-4204-9FD3-DD049554C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0B889-87DC-41E0-8565-23AAB7E50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static01.nyt.com/newsgraphics/2018/03/05/sinking-san-francisco/2c3c04d1299e1c5ac932d91434fb8093ba563114/map_bay-1600.png">
            <a:extLst>
              <a:ext uri="{FF2B5EF4-FFF2-40B4-BE49-F238E27FC236}">
                <a16:creationId xmlns:a16="http://schemas.microsoft.com/office/drawing/2014/main" id="{DAA4156A-5068-41C4-A326-69809FEF9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0"/>
            <a:ext cx="8994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332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D4B9-66FB-404F-8CBE-FB6742D2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3552-01FB-4813-949B-B1091CFF6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Common/standard scale: 1-10</a:t>
            </a:r>
          </a:p>
          <a:p>
            <a:r>
              <a:rPr lang="en-US" dirty="0"/>
              <a:t>min = 4; max = 40, but usually divided by 4 to make it between 1 – 10</a:t>
            </a:r>
          </a:p>
          <a:p>
            <a:r>
              <a:rPr lang="en-US" dirty="0"/>
              <a:t>Assumes that all the factors are equally important</a:t>
            </a:r>
          </a:p>
        </p:txBody>
      </p:sp>
    </p:spTree>
    <p:extLst>
      <p:ext uri="{BB962C8B-B14F-4D97-AF65-F5344CB8AC3E}">
        <p14:creationId xmlns:p14="http://schemas.microsoft.com/office/powerpoint/2010/main" val="56040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FAB7-5413-4737-A1EF-88B99060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addition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5D76CB-8F13-43E1-810B-491341B710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of factors:</a:t>
                </a:r>
              </a:p>
              <a:p>
                <a:pPr lvl="1"/>
                <a:r>
                  <a:rPr lang="en-US" dirty="0"/>
                  <a:t>0.3, 0.3, 0.2, 0.2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0.3∗10+0.3∗10+0.2∗2+0.2∗5=7.4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=6.75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5D76CB-8F13-43E1-810B-491341B71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7E835F-CB69-43D5-9332-F3B0296D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66" y="3666141"/>
            <a:ext cx="9158868" cy="29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3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2987-E89E-480B-B074-F360EDD7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addition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A8FCA-26F1-4B79-A61B-7D2006BA73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importance of each factor may not be the same</a:t>
                </a:r>
              </a:p>
              <a:p>
                <a:r>
                  <a:rPr lang="en-US" dirty="0"/>
                  <a:t>Factors are combined after applying a weight adjustment.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Factors should be independent of each other.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A8FCA-26F1-4B79-A61B-7D2006BA73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7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BAA2-277F-4BBD-997B-46C23BD1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F1AE0-DAF8-45C3-B8A5-21561D6A1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FBE99-52F8-4A9F-B7D0-28C79BE2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84" y="0"/>
            <a:ext cx="8030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C4DA-129C-4601-A25C-4731E085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8DF95-4CC2-482E-9BAC-06EE4DB01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744DA-887C-4947-B2AD-A79CB27C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24" y="0"/>
            <a:ext cx="8418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D837-8367-4635-8327-4B954A8E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F8F9-51CE-483B-A36C-06D69AF6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B17B1-8B7B-4F86-8101-E1182839D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21" y="0"/>
            <a:ext cx="8605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8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5F1-28EA-44FF-83B8-F8A6B32E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Friction Raster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437B3-B8F9-4831-89DA-C21CCD2A0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 friction from slope and land use raster layer</a:t>
            </a:r>
          </a:p>
          <a:p>
            <a:pPr lvl="1"/>
            <a:r>
              <a:rPr lang="en-US" dirty="0"/>
              <a:t>Most costly to traverse steep slopes and construct a road on certain cover types</a:t>
            </a:r>
          </a:p>
          <a:p>
            <a:pPr lvl="1"/>
            <a:r>
              <a:rPr lang="en-US" dirty="0"/>
              <a:t>Cost range: 1 – 10</a:t>
            </a:r>
          </a:p>
          <a:p>
            <a:r>
              <a:rPr lang="en-US" dirty="0"/>
              <a:t>Combining two factors</a:t>
            </a:r>
          </a:p>
          <a:p>
            <a:pPr lvl="1"/>
            <a:r>
              <a:rPr lang="en-US" dirty="0"/>
              <a:t>Equal weight to slope and land use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FDD108-6804-4FEB-926E-1B71126AE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68987"/>
              </p:ext>
            </p:extLst>
          </p:nvPr>
        </p:nvGraphicFramePr>
        <p:xfrm>
          <a:off x="2032000" y="389128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212259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52204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Land use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79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41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Barren 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3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Brush/Transitional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41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Built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72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92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61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Wetland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741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83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935B-05DC-44EB-8C95-F661BC01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0EB8E-AE6E-4E16-B36D-1B32A25D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E0876-B146-4B6B-A8F2-7301196A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91" y="0"/>
            <a:ext cx="8427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3A00-A040-49E4-8743-5825D7E0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EB72-4B5A-4AC7-B77C-1AB0B2761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E8735-1E83-4B36-B864-A9C2CF08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38" y="0"/>
            <a:ext cx="8484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52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E651-6E56-4127-A9D4-903D878B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356A6-A4F6-4CBA-9BD8-B8B7344C8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EEB81-5FCB-4E32-88F3-082F0846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92" y="0"/>
            <a:ext cx="970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D47B-FFF3-4A28-87FF-3E324012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E1B09-F6CE-4F3C-A0BF-9716B8733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4E2E3-4FF3-46C0-A68C-C4FBF5CF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42"/>
            <a:ext cx="12192000" cy="61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23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0C9A-B23F-4B13-90C4-A90506D8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6BA22-1933-449E-B5A1-15FB59A92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F62606B-240A-4612-BA1F-2A843BE39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643" y="0"/>
            <a:ext cx="8470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5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04B7-0D5F-4DB6-B329-AE594447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Mulit</a:t>
            </a:r>
            <a:r>
              <a:rPr lang="en-US" dirty="0"/>
              <a:t>-Criteria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C66C1-8FDC-43A9-9091-16B8FE10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1021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Also known as:</a:t>
            </a:r>
          </a:p>
          <a:p>
            <a:pPr lvl="1"/>
            <a:r>
              <a:rPr lang="en-US" dirty="0"/>
              <a:t>Spatial Optimization</a:t>
            </a:r>
          </a:p>
          <a:p>
            <a:pPr lvl="1"/>
            <a:r>
              <a:rPr lang="en-US" dirty="0"/>
              <a:t>Site suitability analysis</a:t>
            </a:r>
          </a:p>
          <a:p>
            <a:r>
              <a:rPr lang="en-US" dirty="0"/>
              <a:t>Evaluate a number of alternatives based on multiple criteria (factors)</a:t>
            </a:r>
          </a:p>
          <a:p>
            <a:r>
              <a:rPr lang="en-US" dirty="0"/>
              <a:t>Calculate factor scores for each alternative</a:t>
            </a:r>
          </a:p>
          <a:p>
            <a:pPr lvl="1"/>
            <a:r>
              <a:rPr lang="en-US" dirty="0"/>
              <a:t>Standardize</a:t>
            </a:r>
          </a:p>
          <a:p>
            <a:r>
              <a:rPr lang="en-US" dirty="0"/>
              <a:t>Combine factors</a:t>
            </a:r>
          </a:p>
          <a:p>
            <a:pPr lvl="1"/>
            <a:r>
              <a:rPr lang="en-US" dirty="0"/>
              <a:t>Adding factor scores</a:t>
            </a:r>
          </a:p>
          <a:p>
            <a:pPr lvl="1"/>
            <a:r>
              <a:rPr lang="en-US" dirty="0"/>
              <a:t>Applying factor weights (relative importance of the factors</a:t>
            </a:r>
          </a:p>
          <a:p>
            <a:r>
              <a:rPr lang="en-US" dirty="0"/>
              <a:t>Ranking the alternatives based on that combined score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02564A-AEED-4EED-AECB-A5953770F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63692"/>
              </p:ext>
            </p:extLst>
          </p:nvPr>
        </p:nvGraphicFramePr>
        <p:xfrm>
          <a:off x="3247865" y="5250942"/>
          <a:ext cx="569626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770">
                  <a:extLst>
                    <a:ext uri="{9D8B030D-6E8A-4147-A177-3AD203B41FA5}">
                      <a16:colId xmlns:a16="http://schemas.microsoft.com/office/drawing/2014/main" val="44076416"/>
                    </a:ext>
                  </a:extLst>
                </a:gridCol>
                <a:gridCol w="1123633">
                  <a:extLst>
                    <a:ext uri="{9D8B030D-6E8A-4147-A177-3AD203B41FA5}">
                      <a16:colId xmlns:a16="http://schemas.microsoft.com/office/drawing/2014/main" val="2822391645"/>
                    </a:ext>
                  </a:extLst>
                </a:gridCol>
                <a:gridCol w="1123633">
                  <a:extLst>
                    <a:ext uri="{9D8B030D-6E8A-4147-A177-3AD203B41FA5}">
                      <a16:colId xmlns:a16="http://schemas.microsoft.com/office/drawing/2014/main" val="175904363"/>
                    </a:ext>
                  </a:extLst>
                </a:gridCol>
                <a:gridCol w="1123633">
                  <a:extLst>
                    <a:ext uri="{9D8B030D-6E8A-4147-A177-3AD203B41FA5}">
                      <a16:colId xmlns:a16="http://schemas.microsoft.com/office/drawing/2014/main" val="24697667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62881663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615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97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763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20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581A-1E78-45A9-9CA5-F10B781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suitability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D0E5-1FE3-439C-A6E4-BE23B609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Ranking Locations for a certain purpose</a:t>
            </a:r>
          </a:p>
          <a:p>
            <a:r>
              <a:rPr lang="en-US" dirty="0"/>
              <a:t>Examine alternatives in an objective ways</a:t>
            </a:r>
          </a:p>
        </p:txBody>
      </p:sp>
    </p:spTree>
    <p:extLst>
      <p:ext uri="{BB962C8B-B14F-4D97-AF65-F5344CB8AC3E}">
        <p14:creationId xmlns:p14="http://schemas.microsoft.com/office/powerpoint/2010/main" val="321267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A2E7-1137-4512-ABD2-8334D2D9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FC21C-AF70-432C-9494-25108B097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C7312-447A-4A38-A2F2-75341FCB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6" y="0"/>
            <a:ext cx="512046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2E84D2-E5A3-4810-B21E-CC59C4D62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43" y="0"/>
            <a:ext cx="4838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2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5BF7-4722-4794-BF2A-2921D2DD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Siting a new 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94A3-BD29-4E5B-94EC-B0E0A41B2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small town in Vermont, the second worst state in the union, has experienced a substantial increase in population.</a:t>
            </a:r>
          </a:p>
          <a:p>
            <a:r>
              <a:rPr lang="en-US" dirty="0"/>
              <a:t>A small school must be built to take the pressure off the existing schools.</a:t>
            </a:r>
          </a:p>
          <a:p>
            <a:r>
              <a:rPr lang="en-US" dirty="0"/>
              <a:t>As a GIS analyst, you have been assigned the task of finding the potential sites.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7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C696-C9FC-441C-A0D1-5DB7F24B3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50AF4-B08C-45BF-A47A-C61C6F2C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 to recreational facilities</a:t>
            </a:r>
          </a:p>
          <a:p>
            <a:r>
              <a:rPr lang="en-US" dirty="0"/>
              <a:t>Away from existing schools</a:t>
            </a:r>
          </a:p>
          <a:p>
            <a:r>
              <a:rPr lang="en-US" dirty="0"/>
              <a:t>Avoid steep slopes and certain landscape use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01922-6B32-49A3-95B4-5FDF9BAD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03" y="3429000"/>
            <a:ext cx="351699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4451-08F1-4E35-9A80-3C098D34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Factor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FC28-7B70-4E5A-8489-93C0480D2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factor is a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C18E4-8491-4EF8-BC9F-243AEEAA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684" y="2091691"/>
            <a:ext cx="7875251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ABE7-1D8C-4256-80D2-F731E065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CB3FE-13A5-4CCC-AE0E-9846D20C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Suitability may be in different scales and units</a:t>
            </a:r>
          </a:p>
          <a:p>
            <a:pPr lvl="1"/>
            <a:r>
              <a:rPr lang="en-US" dirty="0"/>
              <a:t>Factors could mitigate or neutralize each other</a:t>
            </a:r>
          </a:p>
          <a:p>
            <a:r>
              <a:rPr lang="en-US" dirty="0"/>
              <a:t>Suitability may be in different units or scales</a:t>
            </a:r>
          </a:p>
          <a:p>
            <a:pPr lvl="1"/>
            <a:r>
              <a:rPr lang="en-US" dirty="0" err="1"/>
              <a:t>Landuse</a:t>
            </a:r>
            <a:r>
              <a:rPr lang="en-US" dirty="0"/>
              <a:t>, slope, elevation</a:t>
            </a:r>
          </a:p>
          <a:p>
            <a:r>
              <a:rPr lang="en-US" dirty="0"/>
              <a:t>Factor standardization</a:t>
            </a:r>
          </a:p>
          <a:p>
            <a:pPr lvl="1"/>
            <a:r>
              <a:rPr lang="en-US" dirty="0"/>
              <a:t>Suitability scores have to be converted to a standard numerical scales before addition</a:t>
            </a:r>
          </a:p>
        </p:txBody>
      </p:sp>
    </p:spTree>
    <p:extLst>
      <p:ext uri="{BB962C8B-B14F-4D97-AF65-F5344CB8AC3E}">
        <p14:creationId xmlns:p14="http://schemas.microsoft.com/office/powerpoint/2010/main" val="157485910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418</Words>
  <Application>Microsoft Office PowerPoint</Application>
  <PresentationFormat>Widescreen</PresentationFormat>
  <Paragraphs>89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Rockwell</vt:lpstr>
      <vt:lpstr>Rockwell Condensed</vt:lpstr>
      <vt:lpstr>Wingdings</vt:lpstr>
      <vt:lpstr>Office Theme</vt:lpstr>
      <vt:lpstr>Wood Type</vt:lpstr>
      <vt:lpstr>PowerPoint Presentation</vt:lpstr>
      <vt:lpstr>PowerPoint Presentation</vt:lpstr>
      <vt:lpstr>Mulit-Criteria Evaluation</vt:lpstr>
      <vt:lpstr>Site suitability analysis</vt:lpstr>
      <vt:lpstr>PowerPoint Presentation</vt:lpstr>
      <vt:lpstr>Example: Siting a new school</vt:lpstr>
      <vt:lpstr>Criteria</vt:lpstr>
      <vt:lpstr>Raster Factor layers</vt:lpstr>
      <vt:lpstr>Combining Factors</vt:lpstr>
      <vt:lpstr>Examples</vt:lpstr>
      <vt:lpstr>Weighted addition example</vt:lpstr>
      <vt:lpstr>Weighted addition</vt:lpstr>
      <vt:lpstr>PowerPoint Presentation</vt:lpstr>
      <vt:lpstr>PowerPoint Presentation</vt:lpstr>
      <vt:lpstr>PowerPoint Presentation</vt:lpstr>
      <vt:lpstr>Friction Raster Layer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14</cp:revision>
  <dcterms:created xsi:type="dcterms:W3CDTF">2018-03-08T01:01:24Z</dcterms:created>
  <dcterms:modified xsi:type="dcterms:W3CDTF">2018-03-09T05:25:18Z</dcterms:modified>
</cp:coreProperties>
</file>